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16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Gill Sans MT" panose="020B0502020104020203" pitchFamily="34" charset="0"/>
      <p:regular r:id="rId17"/>
      <p:bold r:id="rId18"/>
      <p:italic r:id="rId19"/>
      <p:boldItalic r:id="rId20"/>
    </p:embeddedFont>
    <p:embeddedFont>
      <p:font typeface="Montserrat" panose="00000500000000000000" pitchFamily="2" charset="0"/>
      <p:regular r:id="rId21"/>
      <p:bold r:id="rId22"/>
    </p:embeddedFont>
    <p:embeddedFont>
      <p:font typeface="Wingdings 2" panose="05020102010507070707" pitchFamily="18" charset="2"/>
      <p:regular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762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5841" y="3702918"/>
            <a:ext cx="13515439" cy="396576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7430" y="1224518"/>
            <a:ext cx="13192259" cy="1770016"/>
          </a:xfrm>
          <a:effectLst/>
        </p:spPr>
        <p:txBody>
          <a:bodyPr anchor="b">
            <a:normAutofit/>
          </a:bodyPr>
          <a:lstStyle>
            <a:lvl1pPr>
              <a:defRPr sz="432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7433" y="2994535"/>
            <a:ext cx="13192255" cy="708385"/>
          </a:xfrm>
        </p:spPr>
        <p:txBody>
          <a:bodyPr anchor="t">
            <a:normAutofit/>
          </a:bodyPr>
          <a:lstStyle>
            <a:lvl1pPr marL="0" indent="0" algn="l">
              <a:buNone/>
              <a:defRPr sz="1920" cap="all">
                <a:solidFill>
                  <a:schemeClr val="accent2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27141" y="7147365"/>
            <a:ext cx="3413760" cy="438150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8ABE3C1-DBE1-495D-B57B-2849774B866A}" type="datetimeFigureOut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97430" y="7142174"/>
            <a:ext cx="8300652" cy="438150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669960" y="7147365"/>
            <a:ext cx="1219728" cy="438150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87174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528343" y="737288"/>
            <a:ext cx="13571206" cy="142715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97431" y="842587"/>
            <a:ext cx="13235539" cy="12165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87592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0607042" y="719670"/>
            <a:ext cx="3488180" cy="69803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1" y="810872"/>
            <a:ext cx="2404997" cy="62196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29908" y="810872"/>
            <a:ext cx="9475535" cy="6219688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92408" y="7147365"/>
            <a:ext cx="1593769" cy="438150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178E61D-D431-422C-9764-11DAFE33AB63}" type="datetimeFigureOut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29908" y="7142174"/>
            <a:ext cx="9475535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535939" y="7147365"/>
            <a:ext cx="1397034" cy="438150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73229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02947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3907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83028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864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80472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61879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81410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0784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528343" y="737288"/>
            <a:ext cx="13571206" cy="142715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431" y="842587"/>
            <a:ext cx="13235539" cy="12165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7431" y="2616596"/>
            <a:ext cx="13235538" cy="44139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669960" y="7147365"/>
            <a:ext cx="1263010" cy="43815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79531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11792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1265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537380" y="6170370"/>
            <a:ext cx="13549032" cy="151059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432" y="3652693"/>
            <a:ext cx="13235538" cy="1797008"/>
          </a:xfrm>
        </p:spPr>
        <p:txBody>
          <a:bodyPr anchor="b">
            <a:normAutofit/>
          </a:bodyPr>
          <a:lstStyle>
            <a:lvl1pPr algn="l">
              <a:defRPr sz="432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431" y="5449701"/>
            <a:ext cx="13235538" cy="72066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 cap="all">
                <a:solidFill>
                  <a:schemeClr val="accent2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0578ACC-22D6-47C1-A373-4FD133E34F3C}" type="datetimeFigureOut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6601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535179" y="727866"/>
            <a:ext cx="13560043" cy="151059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432" y="875590"/>
            <a:ext cx="13235539" cy="11859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7432" y="2673604"/>
            <a:ext cx="6506868" cy="435965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26101" y="2673604"/>
            <a:ext cx="6506870" cy="435965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2/2/2026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81454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535179" y="727866"/>
            <a:ext cx="13560043" cy="151059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97432" y="875590"/>
            <a:ext cx="13235539" cy="11859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4663" y="2701071"/>
            <a:ext cx="6104490" cy="643206"/>
          </a:xfrm>
        </p:spPr>
        <p:txBody>
          <a:bodyPr anchor="b">
            <a:noAutofit/>
          </a:bodyPr>
          <a:lstStyle>
            <a:lvl1pPr marL="0" indent="0">
              <a:buNone/>
              <a:defRPr sz="2640" b="0">
                <a:solidFill>
                  <a:schemeClr val="accent2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7433" y="3511263"/>
            <a:ext cx="6471720" cy="3521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28482" y="2701071"/>
            <a:ext cx="6104488" cy="664048"/>
          </a:xfrm>
        </p:spPr>
        <p:txBody>
          <a:bodyPr anchor="b">
            <a:noAutofit/>
          </a:bodyPr>
          <a:lstStyle>
            <a:lvl1pPr marL="0" indent="0">
              <a:buNone/>
              <a:defRPr sz="2640" b="0">
                <a:solidFill>
                  <a:schemeClr val="accent2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61251" y="3511263"/>
            <a:ext cx="6471720" cy="3521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2/2/2026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23435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528820" y="727866"/>
            <a:ext cx="13560043" cy="151059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91073" y="875590"/>
            <a:ext cx="13235539" cy="11859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2/2/2026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63820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2/2/2026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96502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537380" y="6170368"/>
            <a:ext cx="13557840" cy="152964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431" y="6314755"/>
            <a:ext cx="5891334" cy="827417"/>
          </a:xfrm>
        </p:spPr>
        <p:txBody>
          <a:bodyPr anchor="ctr"/>
          <a:lstStyle>
            <a:lvl1pPr algn="l">
              <a:defRPr sz="24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379" y="721440"/>
            <a:ext cx="13551408" cy="5045760"/>
          </a:xfrm>
        </p:spPr>
        <p:txBody>
          <a:bodyPr anchor="ctr">
            <a:normAutofit/>
          </a:bodyPr>
          <a:lstStyle>
            <a:lvl1pPr>
              <a:defRPr sz="2400">
                <a:solidFill>
                  <a:schemeClr val="tx2"/>
                </a:solidFill>
              </a:defRPr>
            </a:lvl1pPr>
            <a:lvl2pPr>
              <a:defRPr sz="2160">
                <a:solidFill>
                  <a:schemeClr val="tx2"/>
                </a:solidFill>
              </a:defRPr>
            </a:lvl2pPr>
            <a:lvl3pPr>
              <a:defRPr sz="1920">
                <a:solidFill>
                  <a:schemeClr val="tx2"/>
                </a:solidFill>
              </a:defRPr>
            </a:lvl3pPr>
            <a:lvl4pPr>
              <a:defRPr sz="1680">
                <a:solidFill>
                  <a:schemeClr val="tx2"/>
                </a:solidFill>
              </a:defRPr>
            </a:lvl4pPr>
            <a:lvl5pPr>
              <a:defRPr sz="1680">
                <a:solidFill>
                  <a:schemeClr val="tx2"/>
                </a:solidFill>
              </a:defRPr>
            </a:lvl5pPr>
            <a:lvl6pPr>
              <a:defRPr sz="1680">
                <a:solidFill>
                  <a:schemeClr val="tx2"/>
                </a:solidFill>
              </a:defRPr>
            </a:lvl6pPr>
            <a:lvl7pPr>
              <a:defRPr sz="1680">
                <a:solidFill>
                  <a:schemeClr val="tx2"/>
                </a:solidFill>
              </a:defRPr>
            </a:lvl7pPr>
            <a:lvl8pPr>
              <a:defRPr sz="1680">
                <a:solidFill>
                  <a:schemeClr val="tx2"/>
                </a:solidFill>
              </a:defRPr>
            </a:lvl8pPr>
            <a:lvl9pPr>
              <a:defRPr sz="168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8988" y="6314756"/>
            <a:ext cx="7043984" cy="827418"/>
          </a:xfrm>
        </p:spPr>
        <p:txBody>
          <a:bodyPr anchor="ctr">
            <a:normAutofit/>
          </a:bodyPr>
          <a:lstStyle>
            <a:lvl1pPr marL="0" indent="0" algn="r">
              <a:buNone/>
              <a:defRPr sz="1320">
                <a:solidFill>
                  <a:schemeClr val="bg1"/>
                </a:solidFill>
              </a:defRPr>
            </a:lvl1pPr>
            <a:lvl2pPr marL="548640" indent="0">
              <a:buNone/>
              <a:defRPr sz="132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331444B-B92B-4E27-8C94-BB93EAF5CB18}" type="datetimeFigureOut">
              <a:rPr lang="en-US" smtClean="0"/>
              <a:t>2/2/2026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93572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432" y="5632067"/>
            <a:ext cx="13235539" cy="680086"/>
          </a:xfrm>
        </p:spPr>
        <p:txBody>
          <a:bodyPr anchor="b">
            <a:normAutofit/>
          </a:bodyPr>
          <a:lstStyle>
            <a:lvl1pPr algn="l">
              <a:defRPr sz="288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7381" y="719670"/>
            <a:ext cx="13549031" cy="4268702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7431" y="6312153"/>
            <a:ext cx="13235540" cy="718405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2/2/2026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67821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7431" y="846149"/>
            <a:ext cx="13235539" cy="14274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431" y="2803204"/>
            <a:ext cx="13235539" cy="4227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27142" y="7147365"/>
            <a:ext cx="3413759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accent2"/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7430" y="7142174"/>
            <a:ext cx="830065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69960" y="7147365"/>
            <a:ext cx="126301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accent2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35841" y="548641"/>
            <a:ext cx="4443984" cy="11399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650576" y="544372"/>
            <a:ext cx="4443984" cy="11826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5090196" y="548640"/>
            <a:ext cx="4443984" cy="10972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47027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  <p:sldLayoutId id="2147483833" r:id="rId17"/>
    <p:sldLayoutId id="2147483834" r:id="rId18"/>
    <p:sldLayoutId id="2147483835" r:id="rId19"/>
    <p:sldLayoutId id="2147483836" r:id="rId20"/>
    <p:sldLayoutId id="2147483837" r:id="rId21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336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7200" indent="-3672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2160" kern="1200">
          <a:solidFill>
            <a:schemeClr val="tx2"/>
          </a:solidFill>
          <a:latin typeface="+mn-lt"/>
          <a:ea typeface="+mn-ea"/>
          <a:cs typeface="+mn-cs"/>
        </a:defRPr>
      </a:lvl1pPr>
      <a:lvl2pPr marL="756000" indent="-3672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920" kern="1200">
          <a:solidFill>
            <a:schemeClr val="tx2"/>
          </a:solidFill>
          <a:latin typeface="+mn-lt"/>
          <a:ea typeface="+mn-ea"/>
          <a:cs typeface="+mn-cs"/>
        </a:defRPr>
      </a:lvl2pPr>
      <a:lvl3pPr marL="1080000" indent="-3240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80" kern="1200">
          <a:solidFill>
            <a:schemeClr val="tx2"/>
          </a:solidFill>
          <a:latin typeface="+mn-lt"/>
          <a:ea typeface="+mn-ea"/>
          <a:cs typeface="+mn-cs"/>
        </a:defRPr>
      </a:lvl3pPr>
      <a:lvl4pPr marL="1490400" indent="-2808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40" kern="1200">
          <a:solidFill>
            <a:schemeClr val="tx2"/>
          </a:solidFill>
          <a:latin typeface="+mn-lt"/>
          <a:ea typeface="+mn-ea"/>
          <a:cs typeface="+mn-cs"/>
        </a:defRPr>
      </a:lvl4pPr>
      <a:lvl5pPr marL="1922400" indent="-2808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40" kern="1200">
          <a:solidFill>
            <a:schemeClr val="tx2"/>
          </a:solidFill>
          <a:latin typeface="+mn-lt"/>
          <a:ea typeface="+mn-ea"/>
          <a:cs typeface="+mn-cs"/>
        </a:defRPr>
      </a:lvl5pPr>
      <a:lvl6pPr marL="22800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40" kern="1200">
          <a:solidFill>
            <a:schemeClr val="tx2"/>
          </a:solidFill>
          <a:latin typeface="+mn-lt"/>
          <a:ea typeface="+mn-ea"/>
          <a:cs typeface="+mn-cs"/>
        </a:defRPr>
      </a:lvl6pPr>
      <a:lvl7pPr marL="26400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40" kern="1200">
          <a:solidFill>
            <a:schemeClr val="tx2"/>
          </a:solidFill>
          <a:latin typeface="+mn-lt"/>
          <a:ea typeface="+mn-ea"/>
          <a:cs typeface="+mn-cs"/>
        </a:defRPr>
      </a:lvl7pPr>
      <a:lvl8pPr marL="30000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40" kern="1200">
          <a:solidFill>
            <a:schemeClr val="tx2"/>
          </a:solidFill>
          <a:latin typeface="+mn-lt"/>
          <a:ea typeface="+mn-ea"/>
          <a:cs typeface="+mn-cs"/>
        </a:defRPr>
      </a:lvl8pPr>
      <a:lvl9pPr marL="33600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4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50112"/>
            <a:ext cx="7556421" cy="1695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6650"/>
              </a:lnSpc>
              <a:buNone/>
            </a:pPr>
            <a:r>
              <a:rPr lang="en-US" sz="5100">
                <a:solidFill>
                  <a:srgbClr val="FF9933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Advanced Calculator</a:t>
            </a:r>
            <a:endParaRPr lang="en-US" sz="5100" dirty="0">
              <a:solidFill>
                <a:srgbClr val="FF9933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89" y="3353038"/>
            <a:ext cx="7556421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GUI-based Advanced Calculator developed using Python and Tkinter, demonstrating fundamental programming and GUI design principles.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5025271"/>
            <a:ext cx="3664744" cy="1354098"/>
          </a:xfrm>
          <a:prstGeom prst="roundRect">
            <a:avLst>
              <a:gd name="adj" fmla="val 7036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43464" y="5274945"/>
            <a:ext cx="316539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Technology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1043464" y="5834896"/>
            <a:ext cx="316539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348" y="5025271"/>
            <a:ext cx="3664863" cy="1354098"/>
          </a:xfrm>
          <a:prstGeom prst="roundRect">
            <a:avLst>
              <a:gd name="adj" fmla="val 7036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35022" y="5274945"/>
            <a:ext cx="3165515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Developer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4935022" y="5834896"/>
            <a:ext cx="316551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Adiesh Koul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77372"/>
            <a:ext cx="7556421" cy="1288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3900" dirty="0">
                <a:solidFill>
                  <a:srgbClr val="FF9933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Conclusion &amp; Future Enhancements</a:t>
            </a:r>
            <a:endParaRPr lang="en-US" sz="3900" dirty="0">
              <a:solidFill>
                <a:srgbClr val="FF9933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2472928"/>
            <a:ext cx="7556421" cy="546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5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project stands as a testament to the power of Python and Tkinter in creating functional and user-friendly GUI applications.</a:t>
            </a:r>
            <a:endParaRPr lang="en-US" sz="1650" dirty="0">
              <a:solidFill>
                <a:schemeClr val="bg1"/>
              </a:solidFill>
            </a:endParaRPr>
          </a:p>
        </p:txBody>
      </p:sp>
      <p:sp>
        <p:nvSpPr>
          <p:cNvPr id="5" name="Shape 2"/>
          <p:cNvSpPr/>
          <p:nvPr/>
        </p:nvSpPr>
        <p:spPr>
          <a:xfrm>
            <a:off x="6124932" y="3249454"/>
            <a:ext cx="3825835" cy="4102656"/>
          </a:xfrm>
          <a:prstGeom prst="roundRect">
            <a:avLst>
              <a:gd name="adj" fmla="val 4055"/>
            </a:avLst>
          </a:prstGeom>
          <a:solidFill>
            <a:srgbClr val="DFC8AB">
              <a:alpha val="9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340316" y="3454122"/>
            <a:ext cx="3097530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Conclusion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6340316" y="4061460"/>
            <a:ext cx="3395067" cy="1911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6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Successfully demonstrates seamless integration of Python GUI and logic.</a:t>
            </a:r>
            <a:endParaRPr lang="en-US" sz="1650" dirty="0"/>
          </a:p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6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 excellent tool for academic study and learning Python GUI development.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10314979" y="3319541"/>
            <a:ext cx="3097530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dirty="0">
                <a:solidFill>
                  <a:srgbClr val="FF9933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Future</a:t>
            </a:r>
            <a:r>
              <a:rPr lang="en-US" sz="24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 </a:t>
            </a:r>
            <a:r>
              <a:rPr lang="en-US" sz="2400" dirty="0">
                <a:solidFill>
                  <a:srgbClr val="FF9933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Scope</a:t>
            </a:r>
            <a:endParaRPr lang="en-US" sz="2400" dirty="0">
              <a:solidFill>
                <a:srgbClr val="FF9933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10328910" y="3856791"/>
            <a:ext cx="3515320" cy="3004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65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Integrate advanced scientific functions (sin, cos, log, etc.).</a:t>
            </a:r>
            <a:endParaRPr lang="en-US" sz="1650" dirty="0">
              <a:solidFill>
                <a:schemeClr val="bg1"/>
              </a:solidFill>
            </a:endParaRPr>
          </a:p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65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 support for direct keyboard input for faster operation.</a:t>
            </a:r>
            <a:endParaRPr lang="en-US" sz="1650" dirty="0">
              <a:solidFill>
                <a:schemeClr val="bg1"/>
              </a:solidFill>
            </a:endParaRPr>
          </a:p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65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Introduce a dark mode UI for improved aesthetics and reduced eye strain.</a:t>
            </a:r>
            <a:endParaRPr lang="en-US" sz="1650" dirty="0">
              <a:solidFill>
                <a:schemeClr val="bg1"/>
              </a:solidFill>
            </a:endParaRPr>
          </a:p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65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Package the application into a standalone executable (.exe) file.</a:t>
            </a:r>
            <a:endParaRPr lang="en-US" sz="16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58553"/>
            <a:ext cx="4205168" cy="1356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100" dirty="0">
                <a:solidFill>
                  <a:srgbClr val="FF9933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Problem Statement</a:t>
            </a:r>
            <a:endParaRPr lang="en-US" sz="4100" dirty="0">
              <a:solidFill>
                <a:srgbClr val="FF9933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915007"/>
            <a:ext cx="4205168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Traditional calculators often lack the flexibility for customization and advanced functionality, limiting their utility as a learning tool.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366259"/>
            <a:ext cx="4205168" cy="1768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project addresses this by creating a highly customizable, GUI-based calculator. It serves as an excellent demonstration of Python programming, GUI design principles, and effective event handling.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981" y="1629608"/>
            <a:ext cx="8284131" cy="497038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89303"/>
            <a:ext cx="12995553" cy="805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300"/>
              </a:lnSpc>
              <a:buNone/>
            </a:pPr>
            <a:r>
              <a:rPr lang="en-US" sz="4850" dirty="0">
                <a:solidFill>
                  <a:srgbClr val="FF9933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Project Objectives: Building a Smart Calculator</a:t>
            </a:r>
            <a:endParaRPr lang="en-US" sz="4850" dirty="0">
              <a:solidFill>
                <a:srgbClr val="FF9933"/>
              </a:solidFill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626995"/>
            <a:ext cx="4211122" cy="2129314"/>
          </a:xfrm>
          <a:prstGeom prst="roundRect">
            <a:avLst>
              <a:gd name="adj" fmla="val 6871"/>
            </a:avLst>
          </a:prstGeom>
          <a:solidFill>
            <a:srgbClr val="FFFFF4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596515"/>
            <a:ext cx="4211122" cy="121920"/>
          </a:xfrm>
          <a:prstGeom prst="roundRect">
            <a:avLst>
              <a:gd name="adj" fmla="val 74233"/>
            </a:avLst>
          </a:prstGeom>
          <a:solidFill>
            <a:srgbClr val="FF954F"/>
          </a:solidFill>
          <a:ln/>
        </p:spPr>
      </p:sp>
      <p:sp>
        <p:nvSpPr>
          <p:cNvPr id="5" name="Shape 3"/>
          <p:cNvSpPr/>
          <p:nvPr/>
        </p:nvSpPr>
        <p:spPr>
          <a:xfrm>
            <a:off x="2576096" y="2303859"/>
            <a:ext cx="646390" cy="646390"/>
          </a:xfrm>
          <a:prstGeom prst="roundRect">
            <a:avLst>
              <a:gd name="adj" fmla="val 141463"/>
            </a:avLst>
          </a:prstGeom>
          <a:solidFill>
            <a:srgbClr val="FF954F"/>
          </a:solidFill>
          <a:ln/>
        </p:spPr>
      </p:sp>
      <p:sp>
        <p:nvSpPr>
          <p:cNvPr id="6" name="Text 4"/>
          <p:cNvSpPr/>
          <p:nvPr/>
        </p:nvSpPr>
        <p:spPr>
          <a:xfrm>
            <a:off x="2770049" y="2458998"/>
            <a:ext cx="258485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1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1039654" y="3165634"/>
            <a:ext cx="3097530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Interactive Design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1039654" y="3691057"/>
            <a:ext cx="3719393" cy="546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Design an intuitive and interactive calculator interface using Python.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5209580" y="2626995"/>
            <a:ext cx="4211122" cy="2129314"/>
          </a:xfrm>
          <a:prstGeom prst="roundRect">
            <a:avLst>
              <a:gd name="adj" fmla="val 6871"/>
            </a:avLst>
          </a:prstGeom>
          <a:solidFill>
            <a:srgbClr val="FFFFF4">
              <a:alpha val="95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5209580" y="2596515"/>
            <a:ext cx="4211122" cy="121920"/>
          </a:xfrm>
          <a:prstGeom prst="roundRect">
            <a:avLst>
              <a:gd name="adj" fmla="val 74233"/>
            </a:avLst>
          </a:prstGeom>
          <a:solidFill>
            <a:srgbClr val="FF954F"/>
          </a:solidFill>
          <a:ln/>
        </p:spPr>
      </p:sp>
      <p:sp>
        <p:nvSpPr>
          <p:cNvPr id="11" name="Shape 9"/>
          <p:cNvSpPr/>
          <p:nvPr/>
        </p:nvSpPr>
        <p:spPr>
          <a:xfrm>
            <a:off x="6991886" y="2303859"/>
            <a:ext cx="646390" cy="646390"/>
          </a:xfrm>
          <a:prstGeom prst="roundRect">
            <a:avLst>
              <a:gd name="adj" fmla="val 141463"/>
            </a:avLst>
          </a:prstGeom>
          <a:solidFill>
            <a:srgbClr val="FF954F"/>
          </a:solidFill>
          <a:ln/>
        </p:spPr>
      </p:sp>
      <p:sp>
        <p:nvSpPr>
          <p:cNvPr id="12" name="Text 10"/>
          <p:cNvSpPr/>
          <p:nvPr/>
        </p:nvSpPr>
        <p:spPr>
          <a:xfrm>
            <a:off x="7185839" y="2458998"/>
            <a:ext cx="258485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5455444" y="3165634"/>
            <a:ext cx="3318153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Tkinter Implementation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5455444" y="3691057"/>
            <a:ext cx="3719393" cy="819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 the Graphical User Interface entirely using the Tkinter framework.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9625370" y="2626995"/>
            <a:ext cx="4211122" cy="2129314"/>
          </a:xfrm>
          <a:prstGeom prst="roundRect">
            <a:avLst>
              <a:gd name="adj" fmla="val 6871"/>
            </a:avLst>
          </a:prstGeom>
          <a:solidFill>
            <a:srgbClr val="FFFFF4">
              <a:alpha val="95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9625370" y="2596515"/>
            <a:ext cx="4211122" cy="121920"/>
          </a:xfrm>
          <a:prstGeom prst="roundRect">
            <a:avLst>
              <a:gd name="adj" fmla="val 74233"/>
            </a:avLst>
          </a:prstGeom>
          <a:solidFill>
            <a:srgbClr val="FF954F"/>
          </a:solidFill>
          <a:ln/>
        </p:spPr>
      </p:sp>
      <p:sp>
        <p:nvSpPr>
          <p:cNvPr id="17" name="Shape 15"/>
          <p:cNvSpPr/>
          <p:nvPr/>
        </p:nvSpPr>
        <p:spPr>
          <a:xfrm>
            <a:off x="11407676" y="2303859"/>
            <a:ext cx="646390" cy="646390"/>
          </a:xfrm>
          <a:prstGeom prst="roundRect">
            <a:avLst>
              <a:gd name="adj" fmla="val 141463"/>
            </a:avLst>
          </a:prstGeom>
          <a:solidFill>
            <a:srgbClr val="FF954F"/>
          </a:solidFill>
          <a:ln/>
        </p:spPr>
      </p:sp>
      <p:sp>
        <p:nvSpPr>
          <p:cNvPr id="18" name="Text 16"/>
          <p:cNvSpPr/>
          <p:nvPr/>
        </p:nvSpPr>
        <p:spPr>
          <a:xfrm>
            <a:off x="11601629" y="2458998"/>
            <a:ext cx="258485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9871234" y="3165634"/>
            <a:ext cx="3097530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Operation Range</a:t>
            </a:r>
            <a:endParaRPr lang="en-US" sz="2400" dirty="0"/>
          </a:p>
        </p:txBody>
      </p:sp>
      <p:sp>
        <p:nvSpPr>
          <p:cNvPr id="20" name="Text 18"/>
          <p:cNvSpPr/>
          <p:nvPr/>
        </p:nvSpPr>
        <p:spPr>
          <a:xfrm>
            <a:off x="9871234" y="3691057"/>
            <a:ext cx="3719393" cy="819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Perform both basic arithmetic and advanced mathematical operations.</a:t>
            </a:r>
            <a:endParaRPr lang="en-US" sz="1650" dirty="0"/>
          </a:p>
        </p:txBody>
      </p:sp>
      <p:sp>
        <p:nvSpPr>
          <p:cNvPr id="21" name="Shape 19"/>
          <p:cNvSpPr/>
          <p:nvPr/>
        </p:nvSpPr>
        <p:spPr>
          <a:xfrm>
            <a:off x="793790" y="5284113"/>
            <a:ext cx="6419017" cy="1856184"/>
          </a:xfrm>
          <a:prstGeom prst="roundRect">
            <a:avLst>
              <a:gd name="adj" fmla="val 7882"/>
            </a:avLst>
          </a:prstGeom>
          <a:solidFill>
            <a:srgbClr val="FFFFF4">
              <a:alpha val="95000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793790" y="5253633"/>
            <a:ext cx="6419017" cy="121920"/>
          </a:xfrm>
          <a:prstGeom prst="roundRect">
            <a:avLst>
              <a:gd name="adj" fmla="val 74233"/>
            </a:avLst>
          </a:prstGeom>
          <a:solidFill>
            <a:srgbClr val="FF954F"/>
          </a:solidFill>
          <a:ln/>
        </p:spPr>
      </p:sp>
      <p:sp>
        <p:nvSpPr>
          <p:cNvPr id="23" name="Shape 21"/>
          <p:cNvSpPr/>
          <p:nvPr/>
        </p:nvSpPr>
        <p:spPr>
          <a:xfrm>
            <a:off x="3680043" y="4960977"/>
            <a:ext cx="646390" cy="646390"/>
          </a:xfrm>
          <a:prstGeom prst="roundRect">
            <a:avLst>
              <a:gd name="adj" fmla="val 141463"/>
            </a:avLst>
          </a:prstGeom>
          <a:solidFill>
            <a:srgbClr val="FF954F"/>
          </a:solidFill>
          <a:ln/>
        </p:spPr>
      </p:sp>
      <p:sp>
        <p:nvSpPr>
          <p:cNvPr id="24" name="Text 22"/>
          <p:cNvSpPr/>
          <p:nvPr/>
        </p:nvSpPr>
        <p:spPr>
          <a:xfrm>
            <a:off x="3873996" y="5116116"/>
            <a:ext cx="258485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4</a:t>
            </a:r>
            <a:endParaRPr lang="en-US" sz="2000" dirty="0"/>
          </a:p>
        </p:txBody>
      </p:sp>
      <p:sp>
        <p:nvSpPr>
          <p:cNvPr id="25" name="Text 23"/>
          <p:cNvSpPr/>
          <p:nvPr/>
        </p:nvSpPr>
        <p:spPr>
          <a:xfrm>
            <a:off x="1039654" y="5822752"/>
            <a:ext cx="3097530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Robust Error Handling</a:t>
            </a:r>
            <a:endParaRPr lang="en-US" sz="2400" dirty="0"/>
          </a:p>
        </p:txBody>
      </p:sp>
      <p:sp>
        <p:nvSpPr>
          <p:cNvPr id="26" name="Text 24"/>
          <p:cNvSpPr/>
          <p:nvPr/>
        </p:nvSpPr>
        <p:spPr>
          <a:xfrm>
            <a:off x="1039654" y="6348174"/>
            <a:ext cx="5927288" cy="546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 graceful handling for invalid user inputs and edge cases.</a:t>
            </a:r>
            <a:endParaRPr lang="en-US" sz="1650" dirty="0"/>
          </a:p>
        </p:txBody>
      </p:sp>
      <p:sp>
        <p:nvSpPr>
          <p:cNvPr id="27" name="Shape 25"/>
          <p:cNvSpPr/>
          <p:nvPr/>
        </p:nvSpPr>
        <p:spPr>
          <a:xfrm>
            <a:off x="7417475" y="5284113"/>
            <a:ext cx="6419017" cy="1856184"/>
          </a:xfrm>
          <a:prstGeom prst="roundRect">
            <a:avLst>
              <a:gd name="adj" fmla="val 7882"/>
            </a:avLst>
          </a:prstGeom>
          <a:solidFill>
            <a:srgbClr val="FFFFF4">
              <a:alpha val="95000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7417475" y="5253633"/>
            <a:ext cx="6419017" cy="121920"/>
          </a:xfrm>
          <a:prstGeom prst="roundRect">
            <a:avLst>
              <a:gd name="adj" fmla="val 74233"/>
            </a:avLst>
          </a:prstGeom>
          <a:solidFill>
            <a:srgbClr val="FF954F"/>
          </a:solidFill>
          <a:ln/>
        </p:spPr>
      </p:sp>
      <p:sp>
        <p:nvSpPr>
          <p:cNvPr id="29" name="Shape 27"/>
          <p:cNvSpPr/>
          <p:nvPr/>
        </p:nvSpPr>
        <p:spPr>
          <a:xfrm>
            <a:off x="10303728" y="4960977"/>
            <a:ext cx="646390" cy="646390"/>
          </a:xfrm>
          <a:prstGeom prst="roundRect">
            <a:avLst>
              <a:gd name="adj" fmla="val 141463"/>
            </a:avLst>
          </a:prstGeom>
          <a:solidFill>
            <a:srgbClr val="FF954F"/>
          </a:solidFill>
          <a:ln/>
        </p:spPr>
      </p:sp>
      <p:sp>
        <p:nvSpPr>
          <p:cNvPr id="30" name="Text 28"/>
          <p:cNvSpPr/>
          <p:nvPr/>
        </p:nvSpPr>
        <p:spPr>
          <a:xfrm>
            <a:off x="10497681" y="5116116"/>
            <a:ext cx="258485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5</a:t>
            </a:r>
            <a:endParaRPr lang="en-US" sz="2000" dirty="0"/>
          </a:p>
        </p:txBody>
      </p:sp>
      <p:sp>
        <p:nvSpPr>
          <p:cNvPr id="31" name="Text 29"/>
          <p:cNvSpPr/>
          <p:nvPr/>
        </p:nvSpPr>
        <p:spPr>
          <a:xfrm>
            <a:off x="7663339" y="5822752"/>
            <a:ext cx="3434715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Scalability &amp; Extensibility</a:t>
            </a:r>
            <a:endParaRPr lang="en-US" sz="2400" dirty="0"/>
          </a:p>
        </p:txBody>
      </p:sp>
      <p:sp>
        <p:nvSpPr>
          <p:cNvPr id="32" name="Text 30"/>
          <p:cNvSpPr/>
          <p:nvPr/>
        </p:nvSpPr>
        <p:spPr>
          <a:xfrm>
            <a:off x="7663339" y="6348174"/>
            <a:ext cx="5927288" cy="546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 an application that is easy to scale and extend with new features.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9503" y="620316"/>
            <a:ext cx="4036219" cy="505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050" dirty="0">
                <a:solidFill>
                  <a:srgbClr val="FF9933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Core Technology Stack</a:t>
            </a:r>
            <a:endParaRPr lang="en-US" sz="3050" dirty="0">
              <a:solidFill>
                <a:srgbClr val="FF9933"/>
              </a:solidFill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43" y="1237715"/>
            <a:ext cx="8680034" cy="375237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41133" y="2736174"/>
            <a:ext cx="4199763" cy="137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advanced calculator is built on a robust and widely used set of technologies, ensuring reliability and ease of development.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5" name="Shape 2"/>
          <p:cNvSpPr/>
          <p:nvPr/>
        </p:nvSpPr>
        <p:spPr>
          <a:xfrm>
            <a:off x="766643" y="5470565"/>
            <a:ext cx="45720" cy="1329333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6" name="Text 3"/>
          <p:cNvSpPr/>
          <p:nvPr/>
        </p:nvSpPr>
        <p:spPr>
          <a:xfrm>
            <a:off x="1004292" y="5493425"/>
            <a:ext cx="2620685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00" dirty="0">
                <a:solidFill>
                  <a:schemeClr val="bg1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Programming Language</a:t>
            </a: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1004292" y="5885140"/>
            <a:ext cx="2929771" cy="383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 3: The backbone of the calculator's logic and functionality.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8" name="Shape 5"/>
          <p:cNvSpPr/>
          <p:nvPr/>
        </p:nvSpPr>
        <p:spPr>
          <a:xfrm>
            <a:off x="4068842" y="5470565"/>
            <a:ext cx="45720" cy="1329333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9" name="Text 6"/>
          <p:cNvSpPr/>
          <p:nvPr/>
        </p:nvSpPr>
        <p:spPr>
          <a:xfrm>
            <a:off x="4306491" y="5493425"/>
            <a:ext cx="2431852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00" dirty="0">
                <a:solidFill>
                  <a:schemeClr val="bg1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GUI Framework</a:t>
            </a: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4306491" y="5885140"/>
            <a:ext cx="2929890" cy="575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Tkinter: For creating the interactive and user-friendly graphical interface.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11" name="Shape 8"/>
          <p:cNvSpPr/>
          <p:nvPr/>
        </p:nvSpPr>
        <p:spPr>
          <a:xfrm>
            <a:off x="7371159" y="5470565"/>
            <a:ext cx="45720" cy="1329333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2" name="Text 9"/>
          <p:cNvSpPr/>
          <p:nvPr/>
        </p:nvSpPr>
        <p:spPr>
          <a:xfrm>
            <a:off x="7608808" y="5493425"/>
            <a:ext cx="2431852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00" dirty="0">
                <a:solidFill>
                  <a:schemeClr val="bg1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Libraries Used</a:t>
            </a: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13" name="Text 10"/>
          <p:cNvSpPr/>
          <p:nvPr/>
        </p:nvSpPr>
        <p:spPr>
          <a:xfrm>
            <a:off x="7608808" y="5885140"/>
            <a:ext cx="2929771" cy="3914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Math Essential for advanced mathematical operations.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14" name="Shape 11"/>
          <p:cNvSpPr/>
          <p:nvPr/>
        </p:nvSpPr>
        <p:spPr>
          <a:xfrm>
            <a:off x="10673358" y="5470565"/>
            <a:ext cx="45720" cy="1329333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5" name="Text 12"/>
          <p:cNvSpPr/>
          <p:nvPr/>
        </p:nvSpPr>
        <p:spPr>
          <a:xfrm>
            <a:off x="10911007" y="5493425"/>
            <a:ext cx="2929890" cy="6322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00" dirty="0">
                <a:solidFill>
                  <a:schemeClr val="bg1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Development Environment</a:t>
            </a: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16" name="Text 13"/>
          <p:cNvSpPr/>
          <p:nvPr/>
        </p:nvSpPr>
        <p:spPr>
          <a:xfrm>
            <a:off x="10911007" y="5913358"/>
            <a:ext cx="2929890" cy="575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VS Code / PyCharm: Popular IDEs facilitating efficient coding and debugging.</a:t>
            </a:r>
            <a:endParaRPr lang="en-US" sz="13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1134" y="869630"/>
            <a:ext cx="4161115" cy="396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00" dirty="0">
                <a:solidFill>
                  <a:srgbClr val="FF9933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System Architecture Overview</a:t>
            </a:r>
            <a:endParaRPr lang="en-US" sz="2400" dirty="0">
              <a:solidFill>
                <a:srgbClr val="FF9933"/>
              </a:solidFill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721" y="2291698"/>
            <a:ext cx="10586680" cy="464705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39721" y="4961115"/>
            <a:ext cx="2893047" cy="460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550" dirty="0">
                <a:solidFill>
                  <a:schemeClr val="bg1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Frontend</a:t>
            </a:r>
            <a:endParaRPr lang="en-US" sz="1550" dirty="0">
              <a:solidFill>
                <a:schemeClr val="bg1"/>
              </a:soli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4590203" y="3444208"/>
            <a:ext cx="2987034" cy="460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550" dirty="0">
                <a:solidFill>
                  <a:schemeClr val="bg1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Backend Logic</a:t>
            </a:r>
            <a:endParaRPr lang="en-US" sz="1550" dirty="0">
              <a:solidFill>
                <a:schemeClr val="bg1"/>
              </a:solidFill>
            </a:endParaRPr>
          </a:p>
        </p:txBody>
      </p:sp>
      <p:sp>
        <p:nvSpPr>
          <p:cNvPr id="8" name="Text 3"/>
          <p:cNvSpPr/>
          <p:nvPr/>
        </p:nvSpPr>
        <p:spPr>
          <a:xfrm>
            <a:off x="6433359" y="5501373"/>
            <a:ext cx="2893047" cy="460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550" dirty="0">
                <a:solidFill>
                  <a:schemeClr val="bg1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Event Handling</a:t>
            </a:r>
            <a:endParaRPr lang="en-US" sz="1550" dirty="0">
              <a:solidFill>
                <a:schemeClr val="bg1"/>
              </a:solidFill>
            </a:endParaRPr>
          </a:p>
        </p:txBody>
      </p:sp>
      <p:sp>
        <p:nvSpPr>
          <p:cNvPr id="10" name="Text 4"/>
          <p:cNvSpPr/>
          <p:nvPr/>
        </p:nvSpPr>
        <p:spPr>
          <a:xfrm>
            <a:off x="9127178" y="4015053"/>
            <a:ext cx="2893048" cy="460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550" dirty="0">
                <a:solidFill>
                  <a:schemeClr val="bg1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Computation Engine</a:t>
            </a:r>
            <a:endParaRPr lang="en-US" sz="1550" dirty="0">
              <a:solidFill>
                <a:schemeClr val="bg1"/>
              </a:solidFill>
            </a:endParaRPr>
          </a:p>
        </p:txBody>
      </p:sp>
      <p:sp>
        <p:nvSpPr>
          <p:cNvPr id="12" name="Text 5"/>
          <p:cNvSpPr/>
          <p:nvPr/>
        </p:nvSpPr>
        <p:spPr>
          <a:xfrm>
            <a:off x="464106" y="8299013"/>
            <a:ext cx="13702189" cy="136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calculator's architecture is segmented into clear, interconnected layers, ensuring modularity and efficient processing from user input to final result.</a:t>
            </a:r>
            <a:endParaRPr lang="en-US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02700"/>
            <a:ext cx="5561528" cy="678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100" dirty="0">
                <a:solidFill>
                  <a:srgbClr val="FF9933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Key Functional Features</a:t>
            </a:r>
            <a:endParaRPr lang="en-US" sz="4100" dirty="0">
              <a:solidFill>
                <a:srgbClr val="FF9933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734508"/>
            <a:ext cx="130428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calculator provides a comprehensive set of operations, catering to both everyday calculations and more complex mathematical needs.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579257"/>
            <a:ext cx="680442" cy="68044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57720" y="3579257"/>
            <a:ext cx="3288625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chemeClr val="bg1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Arithmetic Operations</a:t>
            </a:r>
            <a:endParaRPr lang="en-US" sz="2550" dirty="0">
              <a:solidFill>
                <a:schemeClr val="bg1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1757720" y="4139208"/>
            <a:ext cx="5415677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Perform fundamental calculations: Addition (+), Subtraction (−), Multiplication (×), and Division (÷).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3579257"/>
            <a:ext cx="680442" cy="6804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420814" y="3579257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chemeClr val="bg1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Advanced Functions</a:t>
            </a:r>
            <a:endParaRPr lang="en-US" sz="2550" dirty="0">
              <a:solidFill>
                <a:schemeClr val="bg1"/>
              </a:solidFill>
            </a:endParaRPr>
          </a:p>
        </p:txBody>
      </p:sp>
      <p:sp>
        <p:nvSpPr>
          <p:cNvPr id="9" name="Text 5"/>
          <p:cNvSpPr/>
          <p:nvPr/>
        </p:nvSpPr>
        <p:spPr>
          <a:xfrm>
            <a:off x="8420814" y="4139208"/>
            <a:ext cx="541579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Compute powers like Square (x²) and Cube (x³).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477232"/>
            <a:ext cx="680442" cy="68044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757720" y="5477232"/>
            <a:ext cx="3544253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chemeClr val="bg1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Mathematical Functions</a:t>
            </a:r>
            <a:endParaRPr lang="en-US" sz="2550" dirty="0">
              <a:solidFill>
                <a:schemeClr val="bg1"/>
              </a:solidFill>
            </a:endParaRPr>
          </a:p>
        </p:txBody>
      </p:sp>
      <p:sp>
        <p:nvSpPr>
          <p:cNvPr id="12" name="Text 7"/>
          <p:cNvSpPr/>
          <p:nvPr/>
        </p:nvSpPr>
        <p:spPr>
          <a:xfrm>
            <a:off x="1757720" y="6037183"/>
            <a:ext cx="5415677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Access functions such as Square Root (√) and Reciprocal (1/x).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5477232"/>
            <a:ext cx="680442" cy="68044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420814" y="5477232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chemeClr val="bg1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Utility Functions</a:t>
            </a:r>
            <a:endParaRPr lang="en-US" sz="2550" dirty="0">
              <a:solidFill>
                <a:schemeClr val="bg1"/>
              </a:solidFill>
            </a:endParaRPr>
          </a:p>
        </p:txBody>
      </p:sp>
      <p:sp>
        <p:nvSpPr>
          <p:cNvPr id="15" name="Text 9"/>
          <p:cNvSpPr/>
          <p:nvPr/>
        </p:nvSpPr>
        <p:spPr>
          <a:xfrm>
            <a:off x="8420814" y="6037183"/>
            <a:ext cx="5415796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Efficiently manage inputs with Clear (C) and Backspace (⌫) options.</a:t>
            </a:r>
            <a:endParaRPr lang="en-US" sz="17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5227"/>
            <a:ext cx="10938629" cy="678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100" dirty="0">
                <a:solidFill>
                  <a:srgbClr val="FF9933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User Interface Design: Intuitive and Responsive</a:t>
            </a:r>
            <a:endParaRPr lang="en-US" sz="4100" dirty="0">
              <a:solidFill>
                <a:srgbClr val="FF9933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4687747" y="2106930"/>
            <a:ext cx="9156364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user interface is crafted for ease of use, combining aesthetic appeal with practical functionality to enhance the user experience.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4606724" y="3490198"/>
            <a:ext cx="9237387" cy="3538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Clean and Minimal Layout:</a:t>
            </a:r>
            <a:r>
              <a:rPr lang="en-US" sz="175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 clutter-free design ensures focus on calculations.</a:t>
            </a:r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endParaRPr lang="en-US" sz="1750" dirty="0">
              <a:solidFill>
                <a:schemeClr val="bg1"/>
              </a:solidFill>
            </a:endParaRPr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Large Input/Output Display:</a:t>
            </a:r>
            <a:r>
              <a:rPr lang="en-US" sz="175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Clear visibility of numbers and results at all times.</a:t>
            </a:r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endParaRPr lang="en-US" sz="1750" dirty="0">
              <a:solidFill>
                <a:schemeClr val="bg1"/>
              </a:solidFill>
            </a:endParaRPr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Grid-based Button Alignment:</a:t>
            </a:r>
            <a:r>
              <a:rPr lang="en-US" sz="175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Ensures a responsive and organized layout for all buttons.</a:t>
            </a:r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endParaRPr lang="en-US" sz="1750" dirty="0">
              <a:solidFill>
                <a:schemeClr val="bg1"/>
              </a:solidFill>
            </a:endParaRPr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User-Friendly &amp; Intuitive:</a:t>
            </a:r>
            <a:r>
              <a:rPr lang="en-US" sz="175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Designed to be easily understood and operated by anyone.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7" name="Picture 6" descr="A screenshot of a calculator&#10;&#10;AI-generated content may be incorrect.">
            <a:extLst>
              <a:ext uri="{FF2B5EF4-FFF2-40B4-BE49-F238E27FC236}">
                <a16:creationId xmlns:a16="http://schemas.microsoft.com/office/drawing/2014/main" id="{41AAF793-AABC-B4BE-9CB9-430FFFEBB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06930"/>
            <a:ext cx="3475021" cy="544877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2882"/>
            <a:ext cx="10566797" cy="678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100" dirty="0">
                <a:solidFill>
                  <a:srgbClr val="FF9933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Program Workflow: Step-by-Step Calculation</a:t>
            </a:r>
            <a:endParaRPr lang="en-US" sz="4100" dirty="0">
              <a:solidFill>
                <a:srgbClr val="FF9933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284690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Understanding the sequential flow of operations is key to appreciating the calculator's underlying logic.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834640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01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5" name="Shape 3"/>
          <p:cNvSpPr/>
          <p:nvPr/>
        </p:nvSpPr>
        <p:spPr>
          <a:xfrm>
            <a:off x="793790" y="3200995"/>
            <a:ext cx="4196358" cy="3048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3375303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chemeClr val="bg1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Input Values</a:t>
            </a:r>
            <a:endParaRPr lang="en-US" sz="2550" dirty="0">
              <a:solidFill>
                <a:schemeClr val="bg1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3935254"/>
            <a:ext cx="4196358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enters numbers and operations via the interactive GUI buttons.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5216962" y="2834640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02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9" name="Shape 7"/>
          <p:cNvSpPr/>
          <p:nvPr/>
        </p:nvSpPr>
        <p:spPr>
          <a:xfrm>
            <a:off x="5216962" y="3200995"/>
            <a:ext cx="4196358" cy="3048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0" name="Text 8"/>
          <p:cNvSpPr/>
          <p:nvPr/>
        </p:nvSpPr>
        <p:spPr>
          <a:xfrm>
            <a:off x="5216962" y="3375303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chemeClr val="bg1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Display Input</a:t>
            </a:r>
            <a:endParaRPr lang="en-US" sz="2550" dirty="0">
              <a:solidFill>
                <a:schemeClr val="bg1"/>
              </a:solidFill>
            </a:endParaRPr>
          </a:p>
        </p:txBody>
      </p:sp>
      <p:sp>
        <p:nvSpPr>
          <p:cNvPr id="11" name="Text 9"/>
          <p:cNvSpPr/>
          <p:nvPr/>
        </p:nvSpPr>
        <p:spPr>
          <a:xfrm>
            <a:off x="5216962" y="3935254"/>
            <a:ext cx="4196358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entered input is immediately shown in the calculator's Entry widget.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2" name="Text 10"/>
          <p:cNvSpPr/>
          <p:nvPr/>
        </p:nvSpPr>
        <p:spPr>
          <a:xfrm>
            <a:off x="9640133" y="2834640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03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3" name="Shape 11"/>
          <p:cNvSpPr/>
          <p:nvPr/>
        </p:nvSpPr>
        <p:spPr>
          <a:xfrm>
            <a:off x="9640133" y="3200995"/>
            <a:ext cx="4196358" cy="3048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4" name="Text 12"/>
          <p:cNvSpPr/>
          <p:nvPr/>
        </p:nvSpPr>
        <p:spPr>
          <a:xfrm>
            <a:off x="9640133" y="3375303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chemeClr val="bg1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Trigger Functions</a:t>
            </a:r>
            <a:endParaRPr lang="en-US" sz="2550" dirty="0">
              <a:solidFill>
                <a:schemeClr val="bg1"/>
              </a:solidFill>
            </a:endParaRPr>
          </a:p>
        </p:txBody>
      </p:sp>
      <p:sp>
        <p:nvSpPr>
          <p:cNvPr id="15" name="Text 13"/>
          <p:cNvSpPr/>
          <p:nvPr/>
        </p:nvSpPr>
        <p:spPr>
          <a:xfrm>
            <a:off x="9640133" y="3935254"/>
            <a:ext cx="4196358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Each button click initiates specific functions corresponding to its operation.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6" name="Text 14"/>
          <p:cNvSpPr/>
          <p:nvPr/>
        </p:nvSpPr>
        <p:spPr>
          <a:xfrm>
            <a:off x="793790" y="5216485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04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93790" y="5582841"/>
            <a:ext cx="6407944" cy="3048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8" name="Text 16"/>
          <p:cNvSpPr/>
          <p:nvPr/>
        </p:nvSpPr>
        <p:spPr>
          <a:xfrm>
            <a:off x="793790" y="5757148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chemeClr val="bg1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Process Calculation</a:t>
            </a:r>
            <a:endParaRPr lang="en-US" sz="2550" dirty="0">
              <a:solidFill>
                <a:schemeClr val="bg1"/>
              </a:solidFill>
            </a:endParaRPr>
          </a:p>
        </p:txBody>
      </p:sp>
      <p:sp>
        <p:nvSpPr>
          <p:cNvPr id="19" name="Text 17"/>
          <p:cNvSpPr/>
          <p:nvPr/>
        </p:nvSpPr>
        <p:spPr>
          <a:xfrm>
            <a:off x="793790" y="6317099"/>
            <a:ext cx="6407944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internal computation engine evaluates the expression using Python's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50" dirty="0">
                <a:solidFill>
                  <a:srgbClr val="67534F"/>
                </a:solidFill>
                <a:highlight>
                  <a:srgbClr val="F2F2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eval()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5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and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50" dirty="0">
                <a:solidFill>
                  <a:srgbClr val="67534F"/>
                </a:solidFill>
                <a:highlight>
                  <a:srgbClr val="F2F2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math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5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functions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428548" y="5216485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05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21" name="Shape 19"/>
          <p:cNvSpPr/>
          <p:nvPr/>
        </p:nvSpPr>
        <p:spPr>
          <a:xfrm>
            <a:off x="7428548" y="5582841"/>
            <a:ext cx="6407944" cy="3048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22" name="Text 20"/>
          <p:cNvSpPr/>
          <p:nvPr/>
        </p:nvSpPr>
        <p:spPr>
          <a:xfrm>
            <a:off x="7428548" y="5757148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chemeClr val="bg1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Display Result</a:t>
            </a:r>
            <a:endParaRPr lang="en-US" sz="2550" dirty="0">
              <a:solidFill>
                <a:schemeClr val="bg1"/>
              </a:solidFill>
            </a:endParaRPr>
          </a:p>
        </p:txBody>
      </p:sp>
      <p:sp>
        <p:nvSpPr>
          <p:cNvPr id="23" name="Text 21"/>
          <p:cNvSpPr/>
          <p:nvPr/>
        </p:nvSpPr>
        <p:spPr>
          <a:xfrm>
            <a:off x="7428548" y="6317099"/>
            <a:ext cx="6407944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final result or an appropriate error message is presented to the user.</a:t>
            </a:r>
            <a:endParaRPr lang="en-US" sz="17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6378"/>
            <a:ext cx="8288774" cy="678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100" dirty="0">
                <a:solidFill>
                  <a:srgbClr val="FF9933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Robust Error Handling &amp; Validation</a:t>
            </a:r>
            <a:endParaRPr lang="en-US" sz="4100" dirty="0">
              <a:solidFill>
                <a:srgbClr val="FF9933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628186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Ensuring application stability and a smooth user experience, even when unexpected inputs occur, is paramount.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3178135"/>
            <a:ext cx="6407944" cy="1664137"/>
          </a:xfrm>
          <a:prstGeom prst="roundRect">
            <a:avLst>
              <a:gd name="adj" fmla="val 8792"/>
            </a:avLst>
          </a:prstGeom>
          <a:solidFill>
            <a:srgbClr val="FFFFF4">
              <a:alpha val="95000"/>
            </a:srgbClr>
          </a:solidFill>
          <a:ln w="30480">
            <a:solidFill>
              <a:srgbClr val="FFE0CC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3178135"/>
            <a:ext cx="121920" cy="1664137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3435429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Exception Prevention</a:t>
            </a:r>
            <a:endParaRPr lang="en-US" sz="2550" dirty="0"/>
          </a:p>
        </p:txBody>
      </p:sp>
      <p:sp>
        <p:nvSpPr>
          <p:cNvPr id="7" name="Text 5"/>
          <p:cNvSpPr/>
          <p:nvPr/>
        </p:nvSpPr>
        <p:spPr>
          <a:xfrm>
            <a:off x="1142524" y="3995380"/>
            <a:ext cx="5801916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Utilizes </a:t>
            </a:r>
            <a:r>
              <a:rPr lang="en-US" sz="1750" dirty="0">
                <a:solidFill>
                  <a:srgbClr val="67534F"/>
                </a:solidFill>
                <a:highlight>
                  <a:srgbClr val="F2F2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try-except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blocks to gracefully manage errors and prevent application crashes.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178135"/>
            <a:ext cx="6408063" cy="1664137"/>
          </a:xfrm>
          <a:prstGeom prst="roundRect">
            <a:avLst>
              <a:gd name="adj" fmla="val 8792"/>
            </a:avLst>
          </a:prstGeom>
          <a:solidFill>
            <a:srgbClr val="FFFFF4">
              <a:alpha val="95000"/>
            </a:srgbClr>
          </a:solidFill>
          <a:ln w="30480">
            <a:solidFill>
              <a:srgbClr val="FFE0CC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8067" y="3178135"/>
            <a:ext cx="121920" cy="1664137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</p:sp>
      <p:sp>
        <p:nvSpPr>
          <p:cNvPr id="10" name="Text 8"/>
          <p:cNvSpPr/>
          <p:nvPr/>
        </p:nvSpPr>
        <p:spPr>
          <a:xfrm>
            <a:off x="7777282" y="3435429"/>
            <a:ext cx="4656892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Invalid Expression Management</a:t>
            </a:r>
            <a:endParaRPr lang="en-US" sz="2550" dirty="0"/>
          </a:p>
        </p:txBody>
      </p:sp>
      <p:sp>
        <p:nvSpPr>
          <p:cNvPr id="11" name="Text 9"/>
          <p:cNvSpPr/>
          <p:nvPr/>
        </p:nvSpPr>
        <p:spPr>
          <a:xfrm>
            <a:off x="7777282" y="3995380"/>
            <a:ext cx="580203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Effectively handles mathematically incorrect expressions, guiding the user.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069086"/>
            <a:ext cx="6407944" cy="1664137"/>
          </a:xfrm>
          <a:prstGeom prst="roundRect">
            <a:avLst>
              <a:gd name="adj" fmla="val 8792"/>
            </a:avLst>
          </a:prstGeom>
          <a:solidFill>
            <a:srgbClr val="FFFFF4">
              <a:alpha val="95000"/>
            </a:srgbClr>
          </a:solidFill>
          <a:ln w="30480">
            <a:solidFill>
              <a:srgbClr val="FFE0CC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63310" y="5069086"/>
            <a:ext cx="121920" cy="1664137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</p:sp>
      <p:sp>
        <p:nvSpPr>
          <p:cNvPr id="14" name="Text 12"/>
          <p:cNvSpPr/>
          <p:nvPr/>
        </p:nvSpPr>
        <p:spPr>
          <a:xfrm>
            <a:off x="1142524" y="5326380"/>
            <a:ext cx="3432215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User-Friendly Messages</a:t>
            </a:r>
            <a:endParaRPr lang="en-US" sz="2550" dirty="0"/>
          </a:p>
        </p:txBody>
      </p:sp>
      <p:sp>
        <p:nvSpPr>
          <p:cNvPr id="15" name="Text 13"/>
          <p:cNvSpPr/>
          <p:nvPr/>
        </p:nvSpPr>
        <p:spPr>
          <a:xfrm>
            <a:off x="1142524" y="5886331"/>
            <a:ext cx="5801916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Displays clear and concise 'Error' messages for easier troubleshooting.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069086"/>
            <a:ext cx="6408063" cy="1664137"/>
          </a:xfrm>
          <a:prstGeom prst="roundRect">
            <a:avLst>
              <a:gd name="adj" fmla="val 8792"/>
            </a:avLst>
          </a:prstGeom>
          <a:solidFill>
            <a:srgbClr val="FFFFF4">
              <a:alpha val="95000"/>
            </a:srgbClr>
          </a:solidFill>
          <a:ln w="30480">
            <a:solidFill>
              <a:srgbClr val="FFE0CC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398067" y="5069086"/>
            <a:ext cx="121920" cy="1664137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</p:sp>
      <p:sp>
        <p:nvSpPr>
          <p:cNvPr id="18" name="Text 16"/>
          <p:cNvSpPr/>
          <p:nvPr/>
        </p:nvSpPr>
        <p:spPr>
          <a:xfrm>
            <a:off x="7777282" y="5326380"/>
            <a:ext cx="3940493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Division by Zero Safeguard</a:t>
            </a:r>
            <a:endParaRPr lang="en-US" sz="2550" dirty="0"/>
          </a:p>
        </p:txBody>
      </p:sp>
      <p:sp>
        <p:nvSpPr>
          <p:cNvPr id="19" name="Text 17"/>
          <p:cNvSpPr/>
          <p:nvPr/>
        </p:nvSpPr>
        <p:spPr>
          <a:xfrm>
            <a:off x="7777282" y="5886331"/>
            <a:ext cx="580203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Specifically prevents and flags attempts to divide by zero, a common calculation error.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11</TotalTime>
  <Words>730</Words>
  <Application>Microsoft Office PowerPoint</Application>
  <PresentationFormat>Custom</PresentationFormat>
  <Paragraphs>107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Consolas</vt:lpstr>
      <vt:lpstr>Gill Sans MT</vt:lpstr>
      <vt:lpstr>Montserrat</vt:lpstr>
      <vt:lpstr>Marcellus Light</vt:lpstr>
      <vt:lpstr>Marcellus</vt:lpstr>
      <vt:lpstr>Wingdings 2</vt:lpstr>
      <vt:lpstr>Dividend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ADIESH KOUL</cp:lastModifiedBy>
  <cp:revision>7</cp:revision>
  <dcterms:created xsi:type="dcterms:W3CDTF">2026-02-02T14:59:56Z</dcterms:created>
  <dcterms:modified xsi:type="dcterms:W3CDTF">2026-02-02T15:13:32Z</dcterms:modified>
</cp:coreProperties>
</file>